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6" r:id="rId2"/>
    <p:sldId id="256" r:id="rId3"/>
    <p:sldId id="258" r:id="rId4"/>
    <p:sldId id="259" r:id="rId5"/>
    <p:sldId id="260" r:id="rId6"/>
    <p:sldId id="262" r:id="rId7"/>
    <p:sldId id="265" r:id="rId8"/>
    <p:sldId id="312" r:id="rId9"/>
    <p:sldId id="270" r:id="rId10"/>
    <p:sldId id="272" r:id="rId11"/>
    <p:sldId id="276" r:id="rId12"/>
    <p:sldId id="277" r:id="rId13"/>
    <p:sldId id="284" r:id="rId14"/>
    <p:sldId id="285" r:id="rId15"/>
    <p:sldId id="301" r:id="rId16"/>
    <p:sldId id="299" r:id="rId17"/>
    <p:sldId id="304" r:id="rId18"/>
    <p:sldId id="306" r:id="rId19"/>
    <p:sldId id="303" r:id="rId20"/>
    <p:sldId id="302" r:id="rId21"/>
    <p:sldId id="257" r:id="rId22"/>
    <p:sldId id="308" r:id="rId23"/>
    <p:sldId id="314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D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10" autoAdjust="0"/>
  </p:normalViewPr>
  <p:slideViewPr>
    <p:cSldViewPr>
      <p:cViewPr varScale="1">
        <p:scale>
          <a:sx n="84" d="100"/>
          <a:sy n="84" d="100"/>
        </p:scale>
        <p:origin x="-6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BEA61-865C-4F41-ABD3-C86205629AE4}" type="datetimeFigureOut">
              <a:rPr lang="cs-CZ" smtClean="0"/>
              <a:t>16.6.2013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BB2D-C22D-4E09-A7D7-791F0F2C12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69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4070-7FA3-4EB8-8C86-57974D4C65B5}" type="datetime1">
              <a:rPr lang="cs-CZ" smtClean="0"/>
              <a:t>16.6.2013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93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A529-B05E-490F-BBD7-6A3F6EF17AA6}" type="datetime1">
              <a:rPr lang="cs-CZ" smtClean="0"/>
              <a:t>16.6.2013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332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F8DF-D37E-4F61-9B2C-B8AA3596ADFF}" type="datetime1">
              <a:rPr lang="cs-CZ" smtClean="0"/>
              <a:t>16.6.2013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4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79AD-F078-4650-84ED-EBBD6AC4FFAB}" type="datetime1">
              <a:rPr lang="cs-CZ" smtClean="0"/>
              <a:t>16.6.2013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48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8CBC-9CEA-4191-9D57-F8CD22174A02}" type="datetime1">
              <a:rPr lang="cs-CZ" smtClean="0"/>
              <a:t>16.6.2013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53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3CB2-2E19-4628-A5E5-1EF19F3048A3}" type="datetime1">
              <a:rPr lang="cs-CZ" smtClean="0"/>
              <a:t>16.6.2013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33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E6882-D2C2-4802-8BF7-000377E3DC3C}" type="datetime1">
              <a:rPr lang="cs-CZ" smtClean="0"/>
              <a:t>16.6.2013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76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2D8D4-EABE-4792-AA9D-80E8195155A7}" type="datetime1">
              <a:rPr lang="cs-CZ" smtClean="0"/>
              <a:t>16.6.2013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71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B95-2E59-4596-86BF-FDF9C81DAEDC}" type="datetime1">
              <a:rPr lang="cs-CZ" smtClean="0"/>
              <a:t>16.6.2013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2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D7BF-C577-41A2-9E7B-00EAB003D121}" type="datetime1">
              <a:rPr lang="cs-CZ" smtClean="0"/>
              <a:t>16.6.2013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19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F14-CB5C-461D-B307-9F7BA5A93870}" type="datetime1">
              <a:rPr lang="cs-CZ" smtClean="0"/>
              <a:t>16.6.2013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30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33000">
              <a:srgbClr val="9CB86E"/>
            </a:gs>
            <a:gs pos="73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8F2E0-70D1-4FE6-80FB-56BB0BE5D3E3}" type="datetime1">
              <a:rPr lang="cs-CZ" smtClean="0"/>
              <a:t>16.6.2013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VY_32_INOVACE_SUDOKOPYTNÍCI PŘEŽVYKUJÍCÍ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43DA5-BCAD-4735-AB84-BB8F7E60FA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33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bxr.wikipedia.org/wiki/File:Vaca.JPG" TargetMode="External"/><Relationship Id="rId13" Type="http://schemas.openxmlformats.org/officeDocument/2006/relationships/hyperlink" Target="http://de.wikipedia.org/w/index.php?title=Datei:Imgp7951.jpg&amp;filetimestamp=20070914190736" TargetMode="External"/><Relationship Id="rId18" Type="http://schemas.openxmlformats.org/officeDocument/2006/relationships/hyperlink" Target="http://de.wikipedia.org/w/index.php?title=Datei:Schafe_Bergweide.jpg&amp;filetimestamp=20060731014401" TargetMode="External"/><Relationship Id="rId3" Type="http://schemas.openxmlformats.org/officeDocument/2006/relationships/hyperlink" Target="http://commons.wikimedia.org/" TargetMode="External"/><Relationship Id="rId7" Type="http://schemas.openxmlformats.org/officeDocument/2006/relationships/hyperlink" Target="http://bxr.wikipedia.org/" TargetMode="External"/><Relationship Id="rId12" Type="http://schemas.openxmlformats.org/officeDocument/2006/relationships/hyperlink" Target="http://de.wikipedia.org/" TargetMode="External"/><Relationship Id="rId17" Type="http://schemas.openxmlformats.org/officeDocument/2006/relationships/hyperlink" Target="http://sk.wikipedia.org/wiki/S%C3%BAbor:Chevreau.jpg" TargetMode="External"/><Relationship Id="rId2" Type="http://schemas.openxmlformats.org/officeDocument/2006/relationships/hyperlink" Target="http://office.microsoft.com/cs-cz/images/results.aspx?qu=bizon&amp;ex=2#ai:MP900180428|" TargetMode="External"/><Relationship Id="rId16" Type="http://schemas.openxmlformats.org/officeDocument/2006/relationships/hyperlink" Target="http://sk.wikipedia.org/" TargetMode="External"/><Relationship Id="rId20" Type="http://schemas.openxmlformats.org/officeDocument/2006/relationships/hyperlink" Target="http://commons.wikimedia.org/wiki/File:Capreolus_capreolus_Jojo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a.wikipedia.org/wiki/Fil:Heckrund2.JPG" TargetMode="External"/><Relationship Id="rId11" Type="http://schemas.openxmlformats.org/officeDocument/2006/relationships/hyperlink" Target="http://cs.wikipedia.org/wiki/Soubor:American_bison_k5680-1.jpg" TargetMode="External"/><Relationship Id="rId5" Type="http://schemas.openxmlformats.org/officeDocument/2006/relationships/hyperlink" Target="http://da.wikipedia.org/" TargetMode="External"/><Relationship Id="rId15" Type="http://schemas.openxmlformats.org/officeDocument/2006/relationships/hyperlink" Target="http://en.wikipedia.org/wiki/File:Grenadine_Goat_and_Kids.jpg" TargetMode="External"/><Relationship Id="rId10" Type="http://schemas.openxmlformats.org/officeDocument/2006/relationships/hyperlink" Target="http://cs.wikipedia.org/wiki/Soubor:Wisent.jpg" TargetMode="External"/><Relationship Id="rId19" Type="http://schemas.openxmlformats.org/officeDocument/2006/relationships/hyperlink" Target="http://cs.wikipedia.org/wiki/Soubor:20070818-0001-strolling_reindeer.jpg" TargetMode="External"/><Relationship Id="rId4" Type="http://schemas.openxmlformats.org/officeDocument/2006/relationships/hyperlink" Target="http://commons.wikimedia.org/wiki/File:Melchsee-Frutt_Kuh.jpg" TargetMode="External"/><Relationship Id="rId9" Type="http://schemas.openxmlformats.org/officeDocument/2006/relationships/hyperlink" Target="http://cs.wikipedia.org/" TargetMode="External"/><Relationship Id="rId14" Type="http://schemas.openxmlformats.org/officeDocument/2006/relationships/hyperlink" Target="http://en.wikipedia.org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pl.wikipedia.org/" TargetMode="External"/><Relationship Id="rId13" Type="http://schemas.openxmlformats.org/officeDocument/2006/relationships/hyperlink" Target="http://ru.wikipedia.org/wiki/%D0%A4%D0%B0%D0%B9%D0%BB:Herd_of_dromedaries,_Marocco.jpg" TargetMode="External"/><Relationship Id="rId18" Type="http://schemas.openxmlformats.org/officeDocument/2006/relationships/hyperlink" Target="http://de.wikipedia.org/w/index.php?title=Datei:Muybridge_Buffalo_galloping.gif&amp;filetimestamp=20090930083349" TargetMode="External"/><Relationship Id="rId3" Type="http://schemas.openxmlformats.org/officeDocument/2006/relationships/hyperlink" Target="http://commons.wikimedia.org/wiki/File:RedDeerStag.jpg?uselang=es" TargetMode="External"/><Relationship Id="rId7" Type="http://schemas.openxmlformats.org/officeDocument/2006/relationships/hyperlink" Target="http://fr.wikipedia.org/wiki/Fichier:Gamo.JPG" TargetMode="External"/><Relationship Id="rId12" Type="http://schemas.openxmlformats.org/officeDocument/2006/relationships/hyperlink" Target="http://ru.wikipedia.org/" TargetMode="External"/><Relationship Id="rId17" Type="http://schemas.openxmlformats.org/officeDocument/2006/relationships/hyperlink" Target="http://de.wikipedia.org/" TargetMode="External"/><Relationship Id="rId2" Type="http://schemas.openxmlformats.org/officeDocument/2006/relationships/hyperlink" Target="http://commons.wikimedia.org/" TargetMode="External"/><Relationship Id="rId16" Type="http://schemas.openxmlformats.org/officeDocument/2006/relationships/hyperlink" Target="http://en.wikipedia.org/wiki/File:KhongorynElsCamel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r.wikipedia.org/" TargetMode="External"/><Relationship Id="rId11" Type="http://schemas.openxmlformats.org/officeDocument/2006/relationships/hyperlink" Target="http://cs.wikipedia.org/wiki/Soubor:07._Camel_Profile,_near_Silverton,_NSW,_07.07.2007.jpg" TargetMode="External"/><Relationship Id="rId5" Type="http://schemas.openxmlformats.org/officeDocument/2006/relationships/hyperlink" Target="http://fi.wikipedia.org/wiki/Tiedosto:Rothirsch_Kalb_070816_7.jpg" TargetMode="External"/><Relationship Id="rId15" Type="http://schemas.openxmlformats.org/officeDocument/2006/relationships/hyperlink" Target="http://en.wikipedia.org/" TargetMode="External"/><Relationship Id="rId10" Type="http://schemas.openxmlformats.org/officeDocument/2006/relationships/hyperlink" Target="http://cs.wikipedia.org/" TargetMode="External"/><Relationship Id="rId4" Type="http://schemas.openxmlformats.org/officeDocument/2006/relationships/hyperlink" Target="http://fi.wikipedia.org/" TargetMode="External"/><Relationship Id="rId9" Type="http://schemas.openxmlformats.org/officeDocument/2006/relationships/hyperlink" Target="http://pl.wikipedia.org/w/index.php?title=Plik:Silz_daim13.jpg&amp;filetimestamp=20050825152921" TargetMode="External"/><Relationship Id="rId14" Type="http://schemas.openxmlformats.org/officeDocument/2006/relationships/hyperlink" Target="http://ru.wikipedia.org/wiki/%D0%A4%D0%B0%D0%B9%D0%BB:Camelcalf-feeding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16632"/>
            <a:ext cx="9144000" cy="5400600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cs-CZ" sz="2400" b="1" dirty="0" smtClean="0"/>
              <a:t>Výukový materiál vytvořen v rámci projektu VZDĚLÁVÁNÍ PRO KONKURENCESCHOPNOST – „Spolu to dokážeme“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2400" b="1" dirty="0" smtClean="0"/>
              <a:t>Registrační číslo CZ.1.07/1.400/21.1099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Číslo materiálu:</a:t>
            </a:r>
            <a:r>
              <a:rPr lang="cs-CZ" sz="1600" dirty="0" smtClean="0"/>
              <a:t> VY_52_INOVACE_13_SUDOKOPYTNÍCI PŘEŽVYKUJÍCÍ  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Škola:</a:t>
            </a:r>
            <a:r>
              <a:rPr lang="cs-CZ" sz="1600" dirty="0" smtClean="0"/>
              <a:t> ZŠ Dr. Miroslava Tyrše Děčín, příspěvková organizace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Adresa:</a:t>
            </a:r>
            <a:r>
              <a:rPr lang="cs-CZ" sz="1600" dirty="0" smtClean="0"/>
              <a:t> Vrchlického 630/5, Děčín 2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Autor:</a:t>
            </a:r>
            <a:r>
              <a:rPr lang="cs-CZ" sz="1600" dirty="0" smtClean="0"/>
              <a:t> Mgr. Ludmila Svobodová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Název vzdělávacího materiálu:</a:t>
            </a:r>
            <a:r>
              <a:rPr lang="cs-CZ" sz="1600" dirty="0" smtClean="0"/>
              <a:t> Sudokopytníci přežvykující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Vzdělávací oblast, vyučovací předmět: </a:t>
            </a:r>
            <a:r>
              <a:rPr lang="cs-CZ" sz="1600" dirty="0" smtClean="0"/>
              <a:t>Člověk a příroda, přírodopis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Cílová skupina</a:t>
            </a:r>
            <a:r>
              <a:rPr lang="cs-CZ" sz="1600" dirty="0" smtClean="0"/>
              <a:t>: Žáci 7. ročníku ZŠ</a:t>
            </a:r>
          </a:p>
          <a:p>
            <a:pPr marL="0" lvl="0" indent="0" algn="ctr">
              <a:buNone/>
            </a:pPr>
            <a:r>
              <a:rPr lang="cs-CZ" sz="1600" b="1" dirty="0" smtClean="0"/>
              <a:t>Klíčová slova</a:t>
            </a:r>
            <a:r>
              <a:rPr lang="cs-CZ" sz="1600" dirty="0" smtClean="0"/>
              <a:t>: Sudokopytníci, bachor, čepec, kniha, slez, býložravec, rohy, parohy, domestikace, tur, zubr, bizon, koza, ovce, sob, srnec, jelen, daněk, velbloud.     </a:t>
            </a:r>
            <a:endParaRPr lang="cs-CZ" sz="1600" dirty="0">
              <a:latin typeface="Century Gothic" pitchFamily="34" charset="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Anotace: </a:t>
            </a:r>
            <a:r>
              <a:rPr lang="cs-CZ" sz="1600" dirty="0" smtClean="0"/>
              <a:t>Prezentace umožňuje žákům seznámit se se sudokopytníky přežvykujícími, kteří žijí ve volné přírodě, nebo jsou domestikováni.</a:t>
            </a:r>
          </a:p>
          <a:p>
            <a:pPr marL="0" indent="0" algn="ctr">
              <a:buFont typeface="Wingdings" pitchFamily="2" charset="2"/>
              <a:buNone/>
            </a:pPr>
            <a:endParaRPr lang="cs-CZ" sz="1600" dirty="0" smtClean="0"/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Materiál byl vytvořen: </a:t>
            </a:r>
            <a:r>
              <a:rPr lang="cs-CZ" sz="1600" dirty="0" smtClean="0"/>
              <a:t>18. 2. 2012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Ověření ve výuce, třída:  </a:t>
            </a:r>
            <a:r>
              <a:rPr lang="cs-CZ" sz="1600" dirty="0" smtClean="0"/>
              <a:t>5. 3. 2013, třída 7. A 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sz="1600" b="1" dirty="0" smtClean="0"/>
              <a:t> </a:t>
            </a:r>
          </a:p>
          <a:p>
            <a:pPr marL="0" indent="0" algn="ctr">
              <a:buFont typeface="Wingdings" pitchFamily="2" charset="2"/>
              <a:buNone/>
            </a:pPr>
            <a:endParaRPr lang="cs-CZ" dirty="0" smtClean="0"/>
          </a:p>
        </p:txBody>
      </p:sp>
      <p:pic>
        <p:nvPicPr>
          <p:cNvPr id="3077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5229200"/>
            <a:ext cx="4501743" cy="1101989"/>
          </a:xfr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88224" y="6381750"/>
            <a:ext cx="2133600" cy="476250"/>
          </a:xfrm>
        </p:spPr>
        <p:txBody>
          <a:bodyPr/>
          <a:lstStyle/>
          <a:p>
            <a:pPr>
              <a:defRPr/>
            </a:pPr>
            <a:fld id="{7DBF1F0B-AA0D-4DE1-96DE-7C49BE3673A6}" type="slidenum">
              <a:rPr lang="cs-CZ" sz="120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</a:t>
            </a:fld>
            <a:endParaRPr lang="cs-CZ" sz="12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6/67/Schafe_Bergweid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7" b="2289"/>
          <a:stretch/>
        </p:blipFill>
        <p:spPr bwMode="auto">
          <a:xfrm>
            <a:off x="458345" y="1420681"/>
            <a:ext cx="8168369" cy="543731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Ovce domácí</a:t>
            </a:r>
            <a:r>
              <a:rPr lang="cs-CZ" sz="24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/>
            </a:r>
            <a:b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cs-CZ" sz="2400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js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 člověkem chovány jako hospodářská zvířata téměř 10 000 let. Za tu dobu bylo vyšlechtěno velké množství plemen. Na rozdíl od divoce žijících ovci neztrácejí v létě srst a musí se pravidelně stříhat.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493114" y="6420595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10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49016" y="6603158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10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kumenty\skola\Šablony\Zoologie\Zoologie 7. ročník\Savci\Sudokopytníci\Sob polární\2 sob polární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/>
          <a:stretch/>
        </p:blipFill>
        <p:spPr bwMode="auto">
          <a:xfrm>
            <a:off x="0" y="1132059"/>
            <a:ext cx="9147073" cy="5725942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0" y="9552"/>
            <a:ext cx="9169742" cy="14752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Samec soba polárního má na konci zploštělé parohy.  Široká kopýtka umožňují chůzi na sněhu, ledu i v rozbahněné tundře. Živí se rostlinnou potravou – bylinami, mechem, listím a výhonky keřů. V zimě vyhrabává ze sněhu lišejníky.</a:t>
            </a:r>
            <a:endParaRPr lang="cs-CZ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2400" b="1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Sob polární </a:t>
            </a:r>
            <a:r>
              <a:rPr lang="cs-CZ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neboli karibu je přežvýkavec z čeledi jelenovitých. Žije v subpolárních až polárních oblastech severní polokoule. Sob je chován pro mléko, maso, kůži  a je důležité tažné zvíře. </a:t>
            </a:r>
            <a:endParaRPr lang="cs-CZ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88224" y="6425732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11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6644964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11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3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e/Capreolus_capreolus_Joj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7" b="1889"/>
          <a:stretch/>
        </p:blipFill>
        <p:spPr bwMode="auto">
          <a:xfrm>
            <a:off x="0" y="1724975"/>
            <a:ext cx="9118258" cy="5133026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9118258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tx1"/>
                </a:solidFill>
                <a:latin typeface="Constantia" pitchFamily="18" charset="0"/>
                <a:ea typeface="Times New Roman"/>
              </a:rPr>
              <a:t>Srnec obecný </a:t>
            </a:r>
            <a:endParaRPr lang="cs-CZ" sz="2400" b="1" dirty="0" smtClean="0">
              <a:solidFill>
                <a:schemeClr val="tx1"/>
              </a:solidFill>
              <a:latin typeface="Constantia" pitchFamily="18" charset="0"/>
              <a:ea typeface="Times New Roman"/>
            </a:endParaRPr>
          </a:p>
          <a:p>
            <a:pPr algn="ctr"/>
            <a:r>
              <a:rPr lang="cs-CZ" sz="2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je </a:t>
            </a:r>
            <a:r>
              <a:rPr lang="cs-CZ" sz="2400" dirty="0">
                <a:solidFill>
                  <a:schemeClr val="tx1"/>
                </a:solidFill>
                <a:latin typeface="Times New Roman"/>
                <a:ea typeface="Times New Roman"/>
              </a:rPr>
              <a:t>nejmenším zástupcem čeledi jelenovitých. </a:t>
            </a:r>
            <a:r>
              <a:rPr lang="cs-CZ" sz="2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Vyskytuje </a:t>
            </a:r>
            <a:r>
              <a:rPr lang="cs-CZ" sz="2400" dirty="0">
                <a:solidFill>
                  <a:schemeClr val="tx1"/>
                </a:solidFill>
                <a:latin typeface="Times New Roman"/>
                <a:ea typeface="Times New Roman"/>
              </a:rPr>
              <a:t>se v lesích, ale i na polích a loukách, kde se sdružuje do větších stád. Více jedinců na otevřených prostorách může snadněji postřehnout nebezpečí. 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16216" y="6385238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12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6634947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12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7/7d/RedDeerStag.jpg?uselang=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1124744"/>
            <a:ext cx="8253662" cy="5724636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2578"/>
            <a:ext cx="9144000" cy="122413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Jelen lesní </a:t>
            </a:r>
            <a:b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cs-CZ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Samci jelena žijí v malých skupinách, nebo jednotlivě. V ČR dospělé samce neohrožují žádní predátoři, jen člověk. V případě nebezpečí se jeleni brání parohy.</a:t>
            </a:r>
            <a:endParaRPr lang="cs-CZ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69858" y="6471982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13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24904" y="6603158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13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</a:t>
            </a:r>
            <a:r>
              <a:rPr lang="cs-CZ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JÍCÍ</a:t>
            </a:r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0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f/f6/Rothirsch_Kalb_070816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" t="9358" r="294" b="4234"/>
          <a:stretch/>
        </p:blipFill>
        <p:spPr bwMode="auto">
          <a:xfrm>
            <a:off x="1259632" y="1153870"/>
            <a:ext cx="6611892" cy="5728373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9" y="0"/>
            <a:ext cx="9144000" cy="11247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Samice jelena lesního rodí jedno až dvě mláďata. Po narození jsou několik dnů mláďata ukryta v travnatém porostu. Na matce jsou závislá ještě tři měsíce. Skvrnité ochranné zabarvení mizí až koncem léta.</a:t>
            </a:r>
            <a:endParaRPr lang="cs-CZ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88224" y="6444605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14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6627168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14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4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b/be/G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9584"/>
            <a:ext cx="8025978" cy="6007516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04"/>
            <a:ext cx="9144000" cy="119574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2200" b="1" dirty="0" smtClean="0">
                <a:solidFill>
                  <a:schemeClr val="tx1"/>
                </a:solidFill>
                <a:latin typeface="Constantia" pitchFamily="18" charset="0"/>
              </a:rPr>
              <a:t>Daněk </a:t>
            </a:r>
            <a:r>
              <a:rPr lang="cs-CZ" sz="22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evropský </a:t>
            </a:r>
            <a:br>
              <a:rPr lang="cs-CZ" sz="22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cs-CZ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pochází z oblasti kolem Středozemního moře a Malé Asie. Paroží samce je na konci lopatovitě rozšířené. Shazují jej v květnu. </a:t>
            </a:r>
            <a:endParaRPr lang="cs-CZ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431930" y="6444605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15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7568" y="6627168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15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3/34/Silz_daim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"/>
          <a:stretch/>
        </p:blipFill>
        <p:spPr bwMode="auto">
          <a:xfrm>
            <a:off x="-1" y="908856"/>
            <a:ext cx="9144001" cy="5949143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8539" y="0"/>
            <a:ext cx="9172539" cy="9807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Samice daňka evropského porodí jedno až tři mláďata. Brzy po narození následují matku, která je kojí tři až čtyři měsíce. 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88224" y="6444605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/>
              <a:t>16</a:t>
            </a:fld>
            <a:endParaRPr lang="cs-CZ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235" y="6595651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16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2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4/43/07._Camel_Profile%2C_near_Silverton%2C_NSW%2C_07.07.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96" y="0"/>
            <a:ext cx="5573185" cy="6862774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-17607" y="6616553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17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8113" y="2996952"/>
            <a:ext cx="3584398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Vniknutí písku do dutiny nosní brání štěrbinovité nozdry, které se uzavírají.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25732" y="4509120"/>
            <a:ext cx="3602017" cy="19389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Velbloud jednohrbý – dromedár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- má na hřbetě jeden hrb se zásobním tukem. Jeho odbouráním vzniká energie a voda.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88224" y="6433990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17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83768" y="6616388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17607" y="95513"/>
            <a:ext cx="3622303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Velbloudi mají velké oči i nozdry a výborně vyvinutý zrak i čich. 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48404" y="1510624"/>
            <a:ext cx="3632813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Oči před vniknutím písku při písečných bouřích chrání silné dlouhé řasy. 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y\skola\Šablony\Zoologie\Zoologie 7. ročník 2\PL SUDOKOPYTNÍCI PŘEŽVYKUJÍCÍ\Velbloud jednohrbý\6 stádo v Marok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"/>
          <a:stretch/>
        </p:blipFill>
        <p:spPr bwMode="auto">
          <a:xfrm>
            <a:off x="10887" y="219579"/>
            <a:ext cx="9144000" cy="6627168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88224" y="6444605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18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-13155" y="-34068"/>
            <a:ext cx="91440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Velbloudi dokáží přežít týdny i měsíce bez vody. Mohou ztratit až jednu čtvrtinu hmotnosti. U zdroje vody se dokáží vydatně napít a během deseti minut ztrátu vody vyrovnat. 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13155" y="6627168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18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41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y\skola\Šablony\Zoologie\Zoologie 7. ročník 2\PL SUDOKOPYTNÍCI PŘEŽVYKUJÍCÍ\3 Camelcalf-feeding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"/>
          <a:stretch/>
        </p:blipFill>
        <p:spPr bwMode="auto">
          <a:xfrm>
            <a:off x="0" y="230405"/>
            <a:ext cx="9144000" cy="6613602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88224" y="6431039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19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-9204" y="-23217"/>
            <a:ext cx="9144000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Samice rodí po březosti dlouhé 365 až 440 dní jedno mládě, které saje mléko po dobu téměř jednoho roku.  </a:t>
            </a:r>
            <a:endParaRPr lang="cs-CZ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6613602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19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2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Lila\AppData\Local\Microsoft\Windows\Temporary Internet Files\Content.IE5\6AA86AL4\MP90040735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59230" y="6450950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3568" y="65565"/>
            <a:ext cx="3528392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nstantia" pitchFamily="18" charset="0"/>
              </a:rPr>
              <a:t>TŘÍDA: SAVCI</a:t>
            </a:r>
            <a:endParaRPr lang="cs-CZ" sz="2400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32040" y="69440"/>
            <a:ext cx="367240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nstantia" pitchFamily="18" charset="0"/>
              </a:rPr>
              <a:t>ŘÁD: SUDOKOPYTNÍCI</a:t>
            </a:r>
            <a:endParaRPr lang="cs-CZ" sz="2400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84047" y="5877272"/>
            <a:ext cx="381642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tx1"/>
                </a:solidFill>
                <a:latin typeface="Constantia" pitchFamily="18" charset="0"/>
              </a:rPr>
              <a:t>ČELEĎ: PŘEŽVYKUJÍCÍ</a:t>
            </a:r>
            <a:endParaRPr lang="cs-CZ" sz="2400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0" y="6633513"/>
            <a:ext cx="683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1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ED561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ED56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1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88224" y="6444605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20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okumenty\skola\Šablony\Zoologie\Zoologie 7. ročník 2\PL SUDOKOPYTNÍCI PŘEŽVYKUJÍCÍ\Velbloud dvouhrbý drabař\1 velbloud dvouhrb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" y="1268760"/>
            <a:ext cx="9143999" cy="5079397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-1323" y="79"/>
            <a:ext cx="91440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Velbloud dvouhrbý - drabař 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se vyskytuje v Číně a v Mongolsku. Velbloudi mají schopnost vázat v těle vodu. Zadržují ji ve výstelce žaludku, dokáží i zahušťovat moč. V noci jim tělesná teplota klesá a přes den stoupá, aby se nepotili a nemuseli se tak ochlazovat. 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108" y="6627168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20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6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6954" y="441382"/>
            <a:ext cx="5976428" cy="100811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cs-CZ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sz="27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Sudokopytníci </a:t>
            </a:r>
            <a:r>
              <a:rPr lang="cs-CZ" sz="27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přežvykující </a:t>
            </a:r>
            <a:r>
              <a:rPr lang="cs-CZ" sz="27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jsou</a:t>
            </a:r>
            <a:r>
              <a:rPr lang="cs-CZ" sz="27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cs-CZ" sz="27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velcí </a:t>
            </a:r>
            <a:r>
              <a:rPr lang="cs-CZ" sz="27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býložravci.</a:t>
            </a:r>
            <a:br>
              <a:rPr lang="cs-CZ" sz="27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endParaRPr lang="cs-CZ" sz="2700" b="1" dirty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21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6616" y="2276872"/>
            <a:ext cx="9096766" cy="9361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spcBef>
                <a:spcPct val="20000"/>
              </a:spcBef>
              <a:buFont typeface="Arial" pitchFamily="34" charset="0"/>
              <a:buChar char="•"/>
            </a:pPr>
            <a:endParaRPr lang="cs-CZ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cs-CZ" sz="5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Mají </a:t>
            </a:r>
            <a:r>
              <a:rPr lang="cs-CZ" sz="5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čtyřdílný žaludek. Bachor, čepec a kniha jsou </a:t>
            </a:r>
            <a:r>
              <a:rPr lang="cs-CZ" sz="5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předžaludky (vychlípeniny jícnu).</a:t>
            </a:r>
            <a:r>
              <a:rPr lang="cs-CZ" sz="5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5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Vlastním </a:t>
            </a:r>
            <a:r>
              <a:rPr lang="cs-CZ" sz="5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žaludkem je slez.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cs-CZ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108" y="3654050"/>
            <a:ext cx="9164924" cy="92707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20000"/>
              </a:spcBef>
            </a:pPr>
            <a:r>
              <a:rPr lang="cs-CZ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Uškubnutou  potravu nejprve rozžvýkají a spolknou do 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bachoru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Zalehnou na klidné místo.  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3108" y="5013176"/>
            <a:ext cx="9199665" cy="11521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ct val="20000"/>
              </a:spcBef>
            </a:pPr>
            <a:r>
              <a:rPr lang="cs-CZ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Natrávená  </a:t>
            </a:r>
            <a:r>
              <a:rPr lang="cs-CZ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směs se vrací zpět do úst, znovu rozmělní a promíchá se slinami. Dál putuje do čepce a knihy, kde se odstraní přebytečná voda. Nakonec putuje do slezu.</a:t>
            </a:r>
          </a:p>
        </p:txBody>
      </p:sp>
      <p:pic>
        <p:nvPicPr>
          <p:cNvPr id="1026" name="Picture 2" descr="http://upload.wikimedia.org/wikipedia/commons/2/24/Muybridge_Buffalo_gallopi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" y="116632"/>
            <a:ext cx="3039569" cy="1864269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108" y="6627168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27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6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1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22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872" y="458562"/>
            <a:ext cx="9144000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Snímek č. 1 – </a:t>
            </a:r>
            <a:r>
              <a:rPr lang="cs-CZ" sz="1400" dirty="0" smtClean="0"/>
              <a:t>Bizon. Dostupný </a:t>
            </a:r>
            <a:r>
              <a:rPr lang="cs-CZ" sz="1400" dirty="0" smtClean="0"/>
              <a:t>na WWW: &lt;</a:t>
            </a:r>
            <a:r>
              <a:rPr lang="cs-CZ" sz="1400" dirty="0" smtClean="0">
                <a:cs typeface="Calibri"/>
                <a:hlinkClick r:id="rId2"/>
              </a:rPr>
              <a:t>http</a:t>
            </a:r>
            <a:r>
              <a:rPr lang="cs-CZ" sz="1400" dirty="0">
                <a:cs typeface="Calibri"/>
                <a:hlinkClick r:id="rId2"/>
              </a:rPr>
              <a:t>://office.microsoft.com/</a:t>
            </a:r>
            <a:r>
              <a:rPr lang="cs-CZ" sz="1400" dirty="0" err="1">
                <a:cs typeface="Calibri"/>
                <a:hlinkClick r:id="rId2"/>
              </a:rPr>
              <a:t>cs-cz</a:t>
            </a:r>
            <a:r>
              <a:rPr lang="cs-CZ" sz="1400" dirty="0">
                <a:cs typeface="Calibri"/>
                <a:hlinkClick r:id="rId2"/>
              </a:rPr>
              <a:t>/</a:t>
            </a:r>
            <a:r>
              <a:rPr lang="cs-CZ" sz="1400" dirty="0" err="1">
                <a:cs typeface="Calibri"/>
                <a:hlinkClick r:id="rId2"/>
              </a:rPr>
              <a:t>images</a:t>
            </a:r>
            <a:r>
              <a:rPr lang="cs-CZ" sz="1400" dirty="0">
                <a:cs typeface="Calibri"/>
                <a:hlinkClick r:id="rId2"/>
              </a:rPr>
              <a:t>/</a:t>
            </a:r>
            <a:r>
              <a:rPr lang="cs-CZ" sz="1400" dirty="0" err="1">
                <a:cs typeface="Calibri"/>
                <a:hlinkClick r:id="rId2"/>
              </a:rPr>
              <a:t>results.aspx?qu</a:t>
            </a:r>
            <a:r>
              <a:rPr lang="cs-CZ" sz="1400" dirty="0">
                <a:cs typeface="Calibri"/>
                <a:hlinkClick r:id="rId2"/>
              </a:rPr>
              <a:t>=</a:t>
            </a:r>
            <a:r>
              <a:rPr lang="cs-CZ" sz="1400" dirty="0" err="1">
                <a:cs typeface="Calibri"/>
                <a:hlinkClick r:id="rId2"/>
              </a:rPr>
              <a:t>bizon&amp;ex</a:t>
            </a:r>
            <a:r>
              <a:rPr lang="cs-CZ" sz="1400" dirty="0">
                <a:cs typeface="Calibri"/>
                <a:hlinkClick r:id="rId2"/>
              </a:rPr>
              <a:t>=2#ai:MP900180428</a:t>
            </a:r>
            <a:r>
              <a:rPr lang="cs-CZ" sz="1400" dirty="0" smtClean="0">
                <a:cs typeface="Calibri"/>
                <a:hlinkClick r:id="rId2"/>
              </a:rPr>
              <a:t>|</a:t>
            </a:r>
            <a:r>
              <a:rPr lang="cs-CZ" sz="1400" dirty="0" smtClean="0">
                <a:cs typeface="Calibri"/>
              </a:rPr>
              <a:t>&gt;.</a:t>
            </a:r>
          </a:p>
          <a:p>
            <a:r>
              <a:rPr lang="cs-CZ" sz="1400" dirty="0" smtClean="0"/>
              <a:t>Snímek </a:t>
            </a:r>
            <a:r>
              <a:rPr lang="cs-CZ" sz="1400" dirty="0"/>
              <a:t>č. </a:t>
            </a:r>
            <a:r>
              <a:rPr lang="cs-CZ" sz="1400" dirty="0" smtClean="0"/>
              <a:t>2 </a:t>
            </a:r>
            <a:r>
              <a:rPr lang="cs-CZ" sz="1400" dirty="0"/>
              <a:t>– </a:t>
            </a:r>
            <a:r>
              <a:rPr lang="cs-CZ" sz="1400" dirty="0" smtClean="0"/>
              <a:t>Tur domácí. IKIWANER. </a:t>
            </a:r>
            <a:r>
              <a:rPr lang="cs-CZ" sz="1400" dirty="0">
                <a:hlinkClick r:id="rId3"/>
              </a:rPr>
              <a:t>http://commons.wikimedia.org</a:t>
            </a:r>
            <a:r>
              <a:rPr lang="cs-CZ" sz="1400" dirty="0"/>
              <a:t> [online]. </a:t>
            </a:r>
            <a:r>
              <a:rPr lang="cs-CZ" sz="1400" dirty="0" smtClean="0"/>
              <a:t>15. 7. 2004 </a:t>
            </a:r>
            <a:r>
              <a:rPr lang="cs-CZ" sz="1400" dirty="0"/>
              <a:t>[cit. 25.5.2013].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</a:t>
            </a:r>
            <a:r>
              <a:rPr lang="cs-CZ" sz="1400" dirty="0" smtClean="0"/>
              <a:t>&lt;</a:t>
            </a:r>
            <a:r>
              <a:rPr lang="cs-CZ" sz="1400" dirty="0" smtClean="0">
                <a:hlinkClick r:id="rId4"/>
              </a:rPr>
              <a:t>http</a:t>
            </a:r>
            <a:r>
              <a:rPr lang="cs-CZ" sz="1400" dirty="0">
                <a:hlinkClick r:id="rId4"/>
              </a:rPr>
              <a:t>://</a:t>
            </a:r>
            <a:r>
              <a:rPr lang="cs-CZ" sz="1400" dirty="0" smtClean="0">
                <a:hlinkClick r:id="rId4"/>
              </a:rPr>
              <a:t>commons.wikimedia.org/wiki/</a:t>
            </a:r>
            <a:r>
              <a:rPr lang="cs-CZ" sz="1400" dirty="0" err="1" smtClean="0">
                <a:hlinkClick r:id="rId4"/>
              </a:rPr>
              <a:t>File:Melchsee-Frutt_Kuh.jpg</a:t>
            </a:r>
            <a:r>
              <a:rPr lang="cs-CZ" sz="1400" dirty="0" smtClean="0"/>
              <a:t>&gt;.</a:t>
            </a:r>
          </a:p>
          <a:p>
            <a:r>
              <a:rPr lang="cs-CZ" sz="1400" dirty="0" smtClean="0"/>
              <a:t>Snímek </a:t>
            </a:r>
            <a:r>
              <a:rPr lang="cs-CZ" sz="1400" dirty="0"/>
              <a:t>č. </a:t>
            </a:r>
            <a:r>
              <a:rPr lang="cs-CZ" sz="1400" dirty="0" smtClean="0"/>
              <a:t>3 </a:t>
            </a:r>
            <a:r>
              <a:rPr lang="cs-CZ" sz="1400" dirty="0"/>
              <a:t>– Tur </a:t>
            </a:r>
            <a:r>
              <a:rPr lang="cs-CZ" sz="1400" dirty="0" smtClean="0"/>
              <a:t>domácí. GERARDM. </a:t>
            </a:r>
            <a:r>
              <a:rPr lang="cs-CZ" sz="1400" i="1" dirty="0">
                <a:cs typeface="Arial" pitchFamily="34" charset="0"/>
                <a:hlinkClick r:id="rId5"/>
              </a:rPr>
              <a:t>http://</a:t>
            </a:r>
            <a:r>
              <a:rPr lang="cs-CZ" sz="1400" i="1" dirty="0" smtClean="0">
                <a:cs typeface="Arial" pitchFamily="34" charset="0"/>
                <a:hlinkClick r:id="rId5"/>
              </a:rPr>
              <a:t>da.wikipedia.org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</a:t>
            </a:r>
            <a:r>
              <a:rPr lang="cs-CZ" sz="1400" dirty="0" smtClean="0"/>
              <a:t>[</a:t>
            </a:r>
            <a:r>
              <a:rPr lang="cs-CZ" sz="1400" dirty="0"/>
              <a:t>cit. 31.5.2012].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</a:t>
            </a:r>
            <a:r>
              <a:rPr lang="cs-CZ" sz="1400" dirty="0" smtClean="0"/>
              <a:t>WWW: &lt;</a:t>
            </a:r>
            <a:r>
              <a:rPr lang="cs-CZ" sz="1400" dirty="0" smtClean="0">
                <a:hlinkClick r:id="rId6"/>
              </a:rPr>
              <a:t>http</a:t>
            </a:r>
            <a:r>
              <a:rPr lang="cs-CZ" sz="1400" dirty="0">
                <a:hlinkClick r:id="rId6"/>
              </a:rPr>
              <a:t>://</a:t>
            </a:r>
            <a:r>
              <a:rPr lang="cs-CZ" sz="1400" dirty="0" smtClean="0">
                <a:hlinkClick r:id="rId6"/>
              </a:rPr>
              <a:t>da.wikipedia.org/wiki/Fil:Heckrund2.JPG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</a:t>
            </a:r>
            <a:r>
              <a:rPr lang="cs-CZ" sz="1400" dirty="0" smtClean="0"/>
              <a:t>4 </a:t>
            </a:r>
            <a:r>
              <a:rPr lang="cs-CZ" sz="1400" dirty="0"/>
              <a:t>– Tur </a:t>
            </a:r>
            <a:r>
              <a:rPr lang="cs-CZ" sz="1400" dirty="0" smtClean="0"/>
              <a:t>domácí. NOESVERITAT. </a:t>
            </a:r>
            <a:r>
              <a:rPr lang="cs-CZ" sz="1400" i="1" dirty="0">
                <a:cs typeface="Arial" pitchFamily="34" charset="0"/>
                <a:hlinkClick r:id="rId7"/>
              </a:rPr>
              <a:t>http</a:t>
            </a:r>
            <a:r>
              <a:rPr lang="cs-CZ" sz="1400" i="1" dirty="0" smtClean="0">
                <a:cs typeface="Arial" pitchFamily="34" charset="0"/>
                <a:hlinkClick r:id="rId7"/>
              </a:rPr>
              <a:t>://bxr.wikipedia.org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</a:t>
            </a:r>
            <a:r>
              <a:rPr lang="cs-CZ" sz="1400" dirty="0" smtClean="0"/>
              <a:t>]. 5. 2008 [cit</a:t>
            </a:r>
            <a:r>
              <a:rPr lang="cs-CZ" sz="1400" dirty="0"/>
              <a:t>. </a:t>
            </a:r>
            <a:r>
              <a:rPr lang="cs-CZ" sz="1400" dirty="0" smtClean="0"/>
              <a:t>5.6.2012</a:t>
            </a:r>
            <a:r>
              <a:rPr lang="cs-CZ" sz="1400" dirty="0"/>
              <a:t>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</a:t>
            </a:r>
            <a:r>
              <a:rPr lang="cs-CZ" sz="1400" dirty="0" smtClean="0"/>
              <a:t>&lt;</a:t>
            </a:r>
            <a:r>
              <a:rPr lang="cs-CZ" sz="1400" dirty="0" smtClean="0">
                <a:hlinkClick r:id="rId8"/>
              </a:rPr>
              <a:t>http</a:t>
            </a:r>
            <a:r>
              <a:rPr lang="cs-CZ" sz="1400" dirty="0">
                <a:hlinkClick r:id="rId8"/>
              </a:rPr>
              <a:t>://</a:t>
            </a:r>
            <a:r>
              <a:rPr lang="cs-CZ" sz="1400" dirty="0" smtClean="0">
                <a:hlinkClick r:id="rId8"/>
              </a:rPr>
              <a:t>bxr.wikipedia.org/wiki/</a:t>
            </a:r>
            <a:r>
              <a:rPr lang="cs-CZ" sz="1400" dirty="0" err="1" smtClean="0">
                <a:hlinkClick r:id="rId8"/>
              </a:rPr>
              <a:t>File:Vaca.JPG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</a:t>
            </a:r>
            <a:r>
              <a:rPr lang="cs-CZ" sz="1400" dirty="0" smtClean="0"/>
              <a:t>5  </a:t>
            </a:r>
            <a:r>
              <a:rPr lang="cs-CZ" sz="1400" dirty="0"/>
              <a:t>– Zubr </a:t>
            </a:r>
            <a:r>
              <a:rPr lang="cs-CZ" sz="1400" dirty="0" smtClean="0"/>
              <a:t>evropský. KOTOWSKI, Henryk</a:t>
            </a:r>
            <a:r>
              <a:rPr lang="cs-CZ" sz="1400" dirty="0"/>
              <a:t>. </a:t>
            </a:r>
            <a:r>
              <a:rPr lang="cs-CZ" sz="1400" i="1" dirty="0" smtClean="0">
                <a:cs typeface="Arial" pitchFamily="34" charset="0"/>
                <a:hlinkClick r:id="rId9"/>
              </a:rPr>
              <a:t>http://cs.wikipedia.org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</a:t>
            </a:r>
            <a:r>
              <a:rPr lang="cs-CZ" sz="1400" dirty="0" smtClean="0"/>
              <a:t>28. 2. 2005 [cit</a:t>
            </a:r>
            <a:r>
              <a:rPr lang="cs-CZ" sz="1400" dirty="0"/>
              <a:t>. </a:t>
            </a:r>
            <a:r>
              <a:rPr lang="cs-CZ" sz="1400" dirty="0" smtClean="0"/>
              <a:t>5.6.2012</a:t>
            </a:r>
            <a:r>
              <a:rPr lang="cs-CZ" sz="1400" dirty="0"/>
              <a:t>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</a:t>
            </a:r>
            <a:r>
              <a:rPr lang="cs-CZ" sz="1400" dirty="0" smtClean="0"/>
              <a:t>&lt;</a:t>
            </a:r>
            <a:r>
              <a:rPr lang="cs-CZ" sz="1400" dirty="0">
                <a:hlinkClick r:id="rId10"/>
              </a:rPr>
              <a:t>http://cs.wikipedia.org/wiki/</a:t>
            </a:r>
            <a:r>
              <a:rPr lang="cs-CZ" sz="1400" dirty="0" err="1">
                <a:hlinkClick r:id="rId10"/>
              </a:rPr>
              <a:t>Soubor:Wisent.jpg</a:t>
            </a:r>
            <a:r>
              <a:rPr lang="cs-CZ" sz="1400" dirty="0"/>
              <a:t>&gt;.</a:t>
            </a:r>
          </a:p>
          <a:p>
            <a:r>
              <a:rPr lang="cs-CZ" sz="1400" dirty="0"/>
              <a:t>Snímek č. </a:t>
            </a:r>
            <a:r>
              <a:rPr lang="cs-CZ" sz="1400" dirty="0" smtClean="0"/>
              <a:t>6 </a:t>
            </a:r>
            <a:r>
              <a:rPr lang="cs-CZ" sz="1400" dirty="0"/>
              <a:t>– Bizon </a:t>
            </a:r>
            <a:r>
              <a:rPr lang="cs-CZ" sz="1400" dirty="0" smtClean="0"/>
              <a:t>americký. </a:t>
            </a:r>
            <a:r>
              <a:rPr lang="cs-CZ" sz="1400" dirty="0" err="1" smtClean="0"/>
              <a:t>Dykinga</a:t>
            </a:r>
            <a:r>
              <a:rPr lang="cs-CZ" sz="1400" dirty="0" smtClean="0"/>
              <a:t>, Jack. </a:t>
            </a:r>
            <a:r>
              <a:rPr lang="cs-CZ" sz="1400" i="1" dirty="0">
                <a:cs typeface="Arial" pitchFamily="34" charset="0"/>
                <a:hlinkClick r:id="rId9"/>
              </a:rPr>
              <a:t>http://cs.wikipedia.org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28. </a:t>
            </a:r>
            <a:r>
              <a:rPr lang="cs-CZ" sz="1400" dirty="0" smtClean="0"/>
              <a:t>9. </a:t>
            </a:r>
            <a:r>
              <a:rPr lang="cs-CZ" sz="1400" dirty="0"/>
              <a:t>2005 [cit. 5.6.2012]. Dostupný pod licencí </a:t>
            </a:r>
            <a:r>
              <a:rPr lang="cs-CZ" sz="1400" dirty="0" smtClean="0"/>
              <a:t>{{PD-</a:t>
            </a:r>
            <a:r>
              <a:rPr lang="cs-CZ" sz="1400" dirty="0" err="1" smtClean="0"/>
              <a:t>USGov</a:t>
            </a:r>
            <a:r>
              <a:rPr lang="cs-CZ" sz="1400" dirty="0"/>
              <a:t>-USDA-ARS</a:t>
            </a:r>
            <a:r>
              <a:rPr lang="cs-CZ" sz="1400" dirty="0" smtClean="0"/>
              <a:t>}} na WWW: &lt;</a:t>
            </a:r>
            <a:r>
              <a:rPr lang="en-US" sz="1400" dirty="0">
                <a:hlinkClick r:id="rId11"/>
              </a:rPr>
              <a:t>http://cs.wikipedia.org/wiki/Soubor:American_bison_k5680-1.jpg</a:t>
            </a:r>
            <a:r>
              <a:rPr lang="en-US" sz="1400" dirty="0"/>
              <a:t>&gt;</a:t>
            </a:r>
            <a:r>
              <a:rPr lang="cs-CZ" sz="1400" dirty="0" smtClean="0"/>
              <a:t>.</a:t>
            </a:r>
          </a:p>
          <a:p>
            <a:r>
              <a:rPr lang="cs-CZ" sz="1400" dirty="0" smtClean="0"/>
              <a:t>Snímek </a:t>
            </a:r>
            <a:r>
              <a:rPr lang="cs-CZ" sz="1400" dirty="0"/>
              <a:t>č. 7</a:t>
            </a:r>
            <a:r>
              <a:rPr lang="cs-CZ" sz="1400" dirty="0" smtClean="0"/>
              <a:t>  </a:t>
            </a:r>
            <a:r>
              <a:rPr lang="cs-CZ" sz="1400" dirty="0"/>
              <a:t>– Kamzík </a:t>
            </a:r>
            <a:r>
              <a:rPr lang="cs-CZ" sz="1400" dirty="0" smtClean="0"/>
              <a:t>horský. BOSKAR. </a:t>
            </a:r>
            <a:r>
              <a:rPr lang="cs-CZ" sz="1400" i="1" dirty="0">
                <a:cs typeface="Arial" pitchFamily="34" charset="0"/>
                <a:hlinkClick r:id="rId12"/>
              </a:rPr>
              <a:t>http</a:t>
            </a:r>
            <a:r>
              <a:rPr lang="cs-CZ" sz="1400" i="1" dirty="0" smtClean="0">
                <a:cs typeface="Arial" pitchFamily="34" charset="0"/>
                <a:hlinkClick r:id="rId12"/>
              </a:rPr>
              <a:t>://de.wikipedia.org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</a:t>
            </a:r>
            <a:r>
              <a:rPr lang="cs-CZ" sz="1400" dirty="0" smtClean="0"/>
              <a:t>24. 8. 2007 </a:t>
            </a:r>
            <a:r>
              <a:rPr lang="cs-CZ" sz="1400" dirty="0"/>
              <a:t>[cit. 5.6.2012]. Dostupný pod licencí </a:t>
            </a:r>
            <a:r>
              <a:rPr lang="cs-CZ" sz="1400" dirty="0" err="1" smtClean="0"/>
              <a:t>Creative</a:t>
            </a:r>
            <a:r>
              <a:rPr lang="cs-CZ" sz="1400" dirty="0" smtClean="0"/>
              <a:t> </a:t>
            </a:r>
            <a:r>
              <a:rPr lang="cs-CZ" sz="1400" dirty="0" err="1" smtClean="0"/>
              <a:t>Commons</a:t>
            </a:r>
            <a:r>
              <a:rPr lang="cs-CZ" sz="1400" dirty="0" smtClean="0"/>
              <a:t> na </a:t>
            </a:r>
            <a:r>
              <a:rPr lang="cs-CZ" sz="1400" dirty="0"/>
              <a:t>WWW: </a:t>
            </a:r>
            <a:r>
              <a:rPr lang="cs-CZ" sz="1400" dirty="0" smtClean="0"/>
              <a:t>&lt;</a:t>
            </a:r>
            <a:r>
              <a:rPr lang="cs-CZ" sz="1400" dirty="0">
                <a:hlinkClick r:id="rId13"/>
              </a:rPr>
              <a:t>http://de.wikipedia.org/w/</a:t>
            </a:r>
            <a:r>
              <a:rPr lang="cs-CZ" sz="1400" dirty="0" err="1">
                <a:hlinkClick r:id="rId13"/>
              </a:rPr>
              <a:t>index.php?title</a:t>
            </a:r>
            <a:r>
              <a:rPr lang="cs-CZ" sz="1400" dirty="0">
                <a:hlinkClick r:id="rId13"/>
              </a:rPr>
              <a:t>=Datei:Imgp7951.jpg&amp;filetimestamp=20070914190736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8  – Koza domácí. PRATT, </a:t>
            </a:r>
            <a:r>
              <a:rPr lang="cs-CZ" sz="1400" dirty="0" err="1"/>
              <a:t>Jason</a:t>
            </a:r>
            <a:r>
              <a:rPr lang="cs-CZ" sz="1400" dirty="0"/>
              <a:t>. </a:t>
            </a:r>
            <a:r>
              <a:rPr lang="cs-CZ" sz="1400" i="1" dirty="0">
                <a:cs typeface="Arial" pitchFamily="34" charset="0"/>
                <a:hlinkClick r:id="rId14"/>
              </a:rPr>
              <a:t>http://en.wikipedia.org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1. 9. 2008 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&lt;</a:t>
            </a:r>
            <a:r>
              <a:rPr lang="cs-CZ" sz="1400" dirty="0">
                <a:hlinkClick r:id="rId15"/>
              </a:rPr>
              <a:t>http://en.wikipedia.org/wiki/</a:t>
            </a:r>
            <a:r>
              <a:rPr lang="cs-CZ" sz="1400" dirty="0" err="1">
                <a:hlinkClick r:id="rId15"/>
              </a:rPr>
              <a:t>File:Grenadine_Goat_and_Kids.jpg</a:t>
            </a:r>
            <a:r>
              <a:rPr lang="cs-CZ" sz="1400" dirty="0"/>
              <a:t>&gt;.</a:t>
            </a:r>
          </a:p>
          <a:p>
            <a:r>
              <a:rPr lang="cs-CZ" sz="1400" dirty="0"/>
              <a:t>Snímek č. 9  – Koza domácí. RICH, </a:t>
            </a:r>
            <a:r>
              <a:rPr lang="cs-CZ" sz="1400" dirty="0" err="1"/>
              <a:t>Lionel</a:t>
            </a:r>
            <a:r>
              <a:rPr lang="cs-CZ" sz="1400" dirty="0"/>
              <a:t>. </a:t>
            </a:r>
            <a:r>
              <a:rPr lang="cs-CZ" sz="1400" i="1" dirty="0">
                <a:cs typeface="Arial" pitchFamily="34" charset="0"/>
                <a:hlinkClick r:id="rId16"/>
              </a:rPr>
              <a:t>http://sk.wikipedia.org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2. 8. 2005 [cit. 5.6.2012].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&lt;</a:t>
            </a:r>
            <a:r>
              <a:rPr lang="cs-CZ" sz="1400" dirty="0">
                <a:hlinkClick r:id="rId17"/>
              </a:rPr>
              <a:t>http://sk.wikipedia.org/wiki/S%C3%BAbor:Chevreau.jpg</a:t>
            </a:r>
            <a:r>
              <a:rPr lang="cs-CZ" sz="1400" dirty="0"/>
              <a:t>&gt;.</a:t>
            </a:r>
          </a:p>
          <a:p>
            <a:r>
              <a:rPr lang="cs-CZ" sz="1400" dirty="0"/>
              <a:t>Snímek č. 10  – Ovce domácí. MITTENECKER.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i="1" dirty="0">
                <a:cs typeface="Arial" pitchFamily="34" charset="0"/>
                <a:hlinkClick r:id="rId12"/>
              </a:rPr>
              <a:t>http://de.wikipedia.org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31. 7. 2006 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&lt;</a:t>
            </a:r>
            <a:r>
              <a:rPr lang="cs-CZ" sz="1400" dirty="0">
                <a:hlinkClick r:id="rId18"/>
              </a:rPr>
              <a:t>http://de.wikipedia.org/w/</a:t>
            </a:r>
            <a:r>
              <a:rPr lang="cs-CZ" sz="1400" dirty="0" err="1">
                <a:hlinkClick r:id="rId18"/>
              </a:rPr>
              <a:t>index.php?title</a:t>
            </a:r>
            <a:r>
              <a:rPr lang="cs-CZ" sz="1400" dirty="0">
                <a:hlinkClick r:id="rId18"/>
              </a:rPr>
              <a:t>=</a:t>
            </a:r>
            <a:r>
              <a:rPr lang="cs-CZ" sz="1400" dirty="0" err="1">
                <a:hlinkClick r:id="rId18"/>
              </a:rPr>
              <a:t>Datei:Schafe_Bergweide.jpg&amp;filetimestamp</a:t>
            </a:r>
            <a:r>
              <a:rPr lang="cs-CZ" sz="1400" dirty="0">
                <a:hlinkClick r:id="rId18"/>
              </a:rPr>
              <a:t>=20060731014401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11  – Sob polární. BUISSE, Alexandre.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i="1" dirty="0">
                <a:cs typeface="Arial" pitchFamily="34" charset="0"/>
                <a:hlinkClick r:id="rId9"/>
              </a:rPr>
              <a:t>http://cs.wikipedia.org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18. 8. 2007 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&lt;</a:t>
            </a:r>
            <a:r>
              <a:rPr lang="cs-CZ" sz="1400" dirty="0">
                <a:hlinkClick r:id="rId19"/>
              </a:rPr>
              <a:t>http://cs.wikipedia.org/wiki/Soubor:20070818-0001-strolling_reindeer.jpg</a:t>
            </a:r>
            <a:r>
              <a:rPr lang="cs-CZ" sz="1400" dirty="0"/>
              <a:t>&gt;.</a:t>
            </a:r>
          </a:p>
          <a:p>
            <a:r>
              <a:rPr lang="cs-CZ" sz="1400" dirty="0"/>
              <a:t>Snímek č. 12  – Srnec obecný. JOJO. </a:t>
            </a:r>
            <a:r>
              <a:rPr lang="cs-CZ" sz="1400" dirty="0">
                <a:hlinkClick r:id="rId3"/>
              </a:rPr>
              <a:t>http://commons.wikimedia.org</a:t>
            </a:r>
            <a:r>
              <a:rPr lang="cs-CZ" sz="1400" dirty="0"/>
              <a:t> [online]. 1. 7. 2007 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</a:t>
            </a:r>
            <a:r>
              <a:rPr lang="cs-CZ" sz="1400" dirty="0" smtClean="0"/>
              <a:t>WWW: </a:t>
            </a:r>
            <a:r>
              <a:rPr lang="cs-CZ" sz="1400" dirty="0" smtClean="0">
                <a:cs typeface="Calibri"/>
              </a:rPr>
              <a:t>&lt;</a:t>
            </a:r>
            <a:r>
              <a:rPr lang="cs-CZ" sz="1400" dirty="0">
                <a:hlinkClick r:id="rId20"/>
              </a:rPr>
              <a:t>http://commons.wikimedia.org/wiki/</a:t>
            </a:r>
            <a:r>
              <a:rPr lang="cs-CZ" sz="1400" dirty="0" err="1">
                <a:hlinkClick r:id="rId20"/>
              </a:rPr>
              <a:t>File:Capreolus_capreolus_Jojo.jpg</a:t>
            </a:r>
            <a:r>
              <a:rPr lang="cs-CZ" sz="1400" dirty="0">
                <a:cs typeface="Calibri"/>
              </a:rPr>
              <a:t>&gt;.</a:t>
            </a:r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dirty="0"/>
          </a:p>
        </p:txBody>
      </p:sp>
      <p:sp>
        <p:nvSpPr>
          <p:cNvPr id="5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09764" y="6059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Zdroje obrázků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880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23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260648"/>
            <a:ext cx="9144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Snímek č. 13  – Jelen lesní. KARATAY, </a:t>
            </a:r>
            <a:r>
              <a:rPr lang="cs-CZ" sz="1400" dirty="0" err="1"/>
              <a:t>Mehmet</a:t>
            </a:r>
            <a:r>
              <a:rPr lang="cs-CZ" sz="1400" dirty="0"/>
              <a:t>. </a:t>
            </a:r>
            <a:r>
              <a:rPr lang="cs-CZ" sz="1400" dirty="0">
                <a:hlinkClick r:id="rId2"/>
              </a:rPr>
              <a:t>http://commons.wikimedia.org</a:t>
            </a:r>
            <a:r>
              <a:rPr lang="cs-CZ" sz="1400" dirty="0"/>
              <a:t> [online]. 1. 8. 2007 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</a:t>
            </a:r>
            <a:r>
              <a:rPr lang="cs-CZ" sz="1400" dirty="0" smtClean="0"/>
              <a:t>WWW: </a:t>
            </a:r>
            <a:r>
              <a:rPr lang="cs-CZ" sz="1400" dirty="0"/>
              <a:t>&lt;</a:t>
            </a:r>
            <a:r>
              <a:rPr lang="cs-CZ" sz="1400" dirty="0">
                <a:hlinkClick r:id="rId3"/>
              </a:rPr>
              <a:t>http://commons.wikimedia.org/wiki/</a:t>
            </a:r>
            <a:r>
              <a:rPr lang="cs-CZ" sz="1400" dirty="0" err="1">
                <a:hlinkClick r:id="rId3"/>
              </a:rPr>
              <a:t>File:RedDeerStag.jpg?uselang</a:t>
            </a:r>
            <a:r>
              <a:rPr lang="cs-CZ" sz="1400" dirty="0">
                <a:hlinkClick r:id="rId3"/>
              </a:rPr>
              <a:t>=es</a:t>
            </a:r>
            <a:r>
              <a:rPr lang="cs-CZ" sz="1400" dirty="0"/>
              <a:t>&gt;.</a:t>
            </a:r>
          </a:p>
          <a:p>
            <a:r>
              <a:rPr lang="cs-CZ" sz="1400" dirty="0"/>
              <a:t>Snímek č. 14  – Jelen lesní. BS THURNER, </a:t>
            </a:r>
            <a:r>
              <a:rPr lang="cs-CZ" sz="1400" dirty="0" err="1"/>
              <a:t>Hof</a:t>
            </a:r>
            <a:r>
              <a:rPr lang="cs-CZ" sz="1400" dirty="0"/>
              <a:t>. </a:t>
            </a:r>
            <a:r>
              <a:rPr lang="cs-CZ" sz="1400" i="1" dirty="0">
                <a:cs typeface="Arial" pitchFamily="34" charset="0"/>
                <a:hlinkClick r:id="rId4"/>
              </a:rPr>
              <a:t>http://fi.wikipedia.org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2007 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&lt;</a:t>
            </a:r>
            <a:r>
              <a:rPr lang="cs-CZ" sz="1400" dirty="0">
                <a:hlinkClick r:id="rId5"/>
              </a:rPr>
              <a:t>http://fi.wikipedia.org/wiki/Tiedosto:Rothirsch_Kalb_070816_7.jpg</a:t>
            </a:r>
            <a:r>
              <a:rPr lang="cs-CZ" sz="1400" dirty="0"/>
              <a:t>&gt;.</a:t>
            </a:r>
          </a:p>
          <a:p>
            <a:r>
              <a:rPr lang="cs-CZ" sz="1400" dirty="0" smtClean="0"/>
              <a:t>Snímek </a:t>
            </a:r>
            <a:r>
              <a:rPr lang="cs-CZ" sz="1400" dirty="0"/>
              <a:t>č. </a:t>
            </a:r>
            <a:r>
              <a:rPr lang="cs-CZ" sz="1400" dirty="0" smtClean="0"/>
              <a:t>15  </a:t>
            </a:r>
            <a:r>
              <a:rPr lang="cs-CZ" sz="1400" dirty="0"/>
              <a:t>– Daněk </a:t>
            </a:r>
            <a:r>
              <a:rPr lang="cs-CZ" sz="1400" dirty="0" smtClean="0"/>
              <a:t>evropský. COSASDEBEAS. </a:t>
            </a:r>
            <a:r>
              <a:rPr lang="cs-CZ" sz="1400" i="1" dirty="0" smtClean="0">
                <a:cs typeface="Arial" pitchFamily="34" charset="0"/>
                <a:hlinkClick r:id="rId6"/>
              </a:rPr>
              <a:t>http://fr.wikipedia.org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6</a:t>
            </a:r>
            <a:r>
              <a:rPr lang="cs-CZ" sz="1400" dirty="0" smtClean="0"/>
              <a:t>. 6. 2010 </a:t>
            </a:r>
            <a:r>
              <a:rPr lang="cs-CZ" sz="1400" dirty="0"/>
              <a:t>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</a:t>
            </a:r>
            <a:r>
              <a:rPr lang="cs-CZ" sz="1400" dirty="0" smtClean="0"/>
              <a:t> &lt;</a:t>
            </a:r>
            <a:r>
              <a:rPr lang="cs-CZ" sz="1400" dirty="0">
                <a:hlinkClick r:id="rId7"/>
              </a:rPr>
              <a:t>http://fr.wikipedia.org/wiki/</a:t>
            </a:r>
            <a:r>
              <a:rPr lang="cs-CZ" sz="1400" dirty="0" err="1">
                <a:hlinkClick r:id="rId7"/>
              </a:rPr>
              <a:t>Fichier:Gamo.JPG</a:t>
            </a:r>
            <a:r>
              <a:rPr lang="cs-CZ" sz="1400" dirty="0"/>
              <a:t>&gt;.</a:t>
            </a:r>
          </a:p>
          <a:p>
            <a:r>
              <a:rPr lang="cs-CZ" sz="1400" dirty="0" smtClean="0"/>
              <a:t>Snímek </a:t>
            </a:r>
            <a:r>
              <a:rPr lang="cs-CZ" sz="1400" dirty="0"/>
              <a:t>č. </a:t>
            </a:r>
            <a:r>
              <a:rPr lang="cs-CZ" sz="1400" dirty="0" smtClean="0"/>
              <a:t>16 </a:t>
            </a:r>
            <a:r>
              <a:rPr lang="cs-CZ" sz="1400" dirty="0"/>
              <a:t>– Daněk </a:t>
            </a:r>
            <a:r>
              <a:rPr lang="cs-CZ" sz="1400" dirty="0" smtClean="0"/>
              <a:t>evropský. TRAROTH. </a:t>
            </a:r>
            <a:r>
              <a:rPr lang="cs-CZ" sz="1400" i="1" dirty="0">
                <a:cs typeface="Arial" pitchFamily="34" charset="0"/>
                <a:hlinkClick r:id="rId8"/>
              </a:rPr>
              <a:t>http</a:t>
            </a:r>
            <a:r>
              <a:rPr lang="cs-CZ" sz="1400" i="1" dirty="0" smtClean="0">
                <a:cs typeface="Arial" pitchFamily="34" charset="0"/>
                <a:hlinkClick r:id="rId8"/>
              </a:rPr>
              <a:t>://pl.wikipedia.org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</a:t>
            </a:r>
            <a:r>
              <a:rPr lang="cs-CZ" sz="1400" dirty="0" smtClean="0"/>
              <a:t>16. 8. 2005 </a:t>
            </a:r>
            <a:r>
              <a:rPr lang="cs-CZ" sz="1400" dirty="0"/>
              <a:t>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</a:t>
            </a:r>
            <a:r>
              <a:rPr lang="cs-CZ" sz="1400" dirty="0" smtClean="0"/>
              <a:t>&lt;</a:t>
            </a:r>
            <a:r>
              <a:rPr lang="cs-CZ" sz="1400" dirty="0" smtClean="0">
                <a:hlinkClick r:id="rId9"/>
              </a:rPr>
              <a:t>http</a:t>
            </a:r>
            <a:r>
              <a:rPr lang="cs-CZ" sz="1400" dirty="0">
                <a:hlinkClick r:id="rId9"/>
              </a:rPr>
              <a:t>://</a:t>
            </a:r>
            <a:r>
              <a:rPr lang="cs-CZ" sz="1400" dirty="0" smtClean="0">
                <a:hlinkClick r:id="rId9"/>
              </a:rPr>
              <a:t>pl.wikipedia.org/w/</a:t>
            </a:r>
            <a:r>
              <a:rPr lang="cs-CZ" sz="1400" dirty="0" err="1" smtClean="0">
                <a:hlinkClick r:id="rId9"/>
              </a:rPr>
              <a:t>index.php?title</a:t>
            </a:r>
            <a:r>
              <a:rPr lang="cs-CZ" sz="1400" dirty="0" smtClean="0">
                <a:hlinkClick r:id="rId9"/>
              </a:rPr>
              <a:t>=Plik:Silz_daim13.jpg&amp;filetimestamp=20050825152921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</a:t>
            </a:r>
            <a:r>
              <a:rPr lang="cs-CZ" sz="1400" dirty="0" smtClean="0"/>
              <a:t>17 </a:t>
            </a:r>
            <a:r>
              <a:rPr lang="cs-CZ" sz="1400" dirty="0"/>
              <a:t>– </a:t>
            </a:r>
            <a:r>
              <a:rPr lang="cs-CZ" sz="1400" dirty="0" smtClean="0"/>
              <a:t>Velbloud jednohrbý. JJRON.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i="1" dirty="0" smtClean="0">
                <a:cs typeface="Arial" pitchFamily="34" charset="0"/>
                <a:hlinkClick r:id="rId10"/>
              </a:rPr>
              <a:t>http</a:t>
            </a:r>
            <a:r>
              <a:rPr lang="cs-CZ" sz="1400" i="1" dirty="0">
                <a:cs typeface="Arial" pitchFamily="34" charset="0"/>
                <a:hlinkClick r:id="rId10"/>
              </a:rPr>
              <a:t>://cs.wikipedia.org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7</a:t>
            </a:r>
            <a:r>
              <a:rPr lang="cs-CZ" sz="1400" dirty="0" smtClean="0"/>
              <a:t>. 7. </a:t>
            </a:r>
            <a:r>
              <a:rPr lang="cs-CZ" sz="1400" dirty="0"/>
              <a:t>2007 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</a:t>
            </a:r>
            <a:r>
              <a:rPr lang="cs-CZ" sz="1400" dirty="0" smtClean="0"/>
              <a:t> &lt;</a:t>
            </a:r>
            <a:r>
              <a:rPr lang="cs-CZ" sz="1400" dirty="0" smtClean="0">
                <a:hlinkClick r:id="rId11"/>
              </a:rPr>
              <a:t>http</a:t>
            </a:r>
            <a:r>
              <a:rPr lang="cs-CZ" sz="1400" dirty="0">
                <a:hlinkClick r:id="rId11"/>
              </a:rPr>
              <a:t>://cs.wikipedia.org/wiki/Soubor:07._Camel_Profile,_near_Silverton,_NSW,_</a:t>
            </a:r>
            <a:r>
              <a:rPr lang="cs-CZ" sz="1400" dirty="0" smtClean="0">
                <a:hlinkClick r:id="rId11"/>
              </a:rPr>
              <a:t>07.07.2007.jpg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</a:t>
            </a:r>
            <a:r>
              <a:rPr lang="cs-CZ" sz="1400" dirty="0" smtClean="0"/>
              <a:t>18 </a:t>
            </a:r>
            <a:r>
              <a:rPr lang="cs-CZ" sz="1400" dirty="0"/>
              <a:t>– Velbloud </a:t>
            </a:r>
            <a:r>
              <a:rPr lang="cs-CZ" sz="1400" dirty="0" smtClean="0"/>
              <a:t>jednohrbý. CHRUMPS. </a:t>
            </a:r>
            <a:r>
              <a:rPr lang="cs-CZ" sz="1400" i="1" dirty="0">
                <a:cs typeface="Arial" pitchFamily="34" charset="0"/>
                <a:hlinkClick r:id="rId12"/>
              </a:rPr>
              <a:t>http</a:t>
            </a:r>
            <a:r>
              <a:rPr lang="cs-CZ" sz="1400" i="1" dirty="0" smtClean="0">
                <a:cs typeface="Arial" pitchFamily="34" charset="0"/>
                <a:hlinkClick r:id="rId12"/>
              </a:rPr>
              <a:t>://ru.wikipedia.org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7. </a:t>
            </a:r>
            <a:r>
              <a:rPr lang="cs-CZ" sz="1400" dirty="0" smtClean="0"/>
              <a:t>8. </a:t>
            </a:r>
            <a:r>
              <a:rPr lang="cs-CZ" sz="1400" dirty="0"/>
              <a:t>2007 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</a:t>
            </a:r>
            <a:r>
              <a:rPr lang="cs-CZ" sz="1400" dirty="0" smtClean="0"/>
              <a:t>r&lt;</a:t>
            </a:r>
            <a:r>
              <a:rPr lang="cs-CZ" sz="1400" dirty="0" smtClean="0">
                <a:hlinkClick r:id="rId13"/>
              </a:rPr>
              <a:t>http</a:t>
            </a:r>
            <a:r>
              <a:rPr lang="cs-CZ" sz="1400" dirty="0">
                <a:hlinkClick r:id="rId13"/>
              </a:rPr>
              <a:t>://ru.wikipedia.org/wiki/%D0%A4%D0%B0%D0%B9%D0%BB:Herd_of_dromedaries,_</a:t>
            </a:r>
            <a:r>
              <a:rPr lang="cs-CZ" sz="1400" dirty="0" smtClean="0">
                <a:hlinkClick r:id="rId13"/>
              </a:rPr>
              <a:t>Marocco.jpg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</a:t>
            </a:r>
            <a:r>
              <a:rPr lang="cs-CZ" sz="1400" dirty="0" smtClean="0"/>
              <a:t>19 </a:t>
            </a:r>
            <a:r>
              <a:rPr lang="cs-CZ" sz="1400" dirty="0"/>
              <a:t>– Velbloud </a:t>
            </a:r>
            <a:r>
              <a:rPr lang="cs-CZ" sz="1400" dirty="0" smtClean="0"/>
              <a:t>jednohrbý. GARRONDO. </a:t>
            </a:r>
            <a:r>
              <a:rPr lang="cs-CZ" sz="1400" i="1" dirty="0" smtClean="0">
                <a:cs typeface="Arial" pitchFamily="34" charset="0"/>
                <a:hlinkClick r:id="rId12"/>
              </a:rPr>
              <a:t>http</a:t>
            </a:r>
            <a:r>
              <a:rPr lang="cs-CZ" sz="1400" i="1" dirty="0">
                <a:cs typeface="Arial" pitchFamily="34" charset="0"/>
                <a:hlinkClick r:id="rId12"/>
              </a:rPr>
              <a:t>://ru.wikipedia.org</a:t>
            </a:r>
            <a:r>
              <a:rPr lang="cs-CZ" sz="1400" i="1" dirty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</a:t>
            </a:r>
            <a:r>
              <a:rPr lang="cs-CZ" sz="1400" dirty="0" smtClean="0"/>
              <a:t>]. 12. 2004 [cit</a:t>
            </a:r>
            <a:r>
              <a:rPr lang="cs-CZ" sz="1400" dirty="0"/>
              <a:t>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</a:t>
            </a:r>
            <a:r>
              <a:rPr lang="cs-CZ" sz="1400" dirty="0" smtClean="0"/>
              <a:t> &lt;</a:t>
            </a:r>
            <a:r>
              <a:rPr lang="cs-CZ" sz="1400" dirty="0">
                <a:hlinkClick r:id="rId14"/>
              </a:rPr>
              <a:t>http://ru.wikipedia.org/wiki/%D0%A4%D0%B0%D0%B9%D0%BB:Camelcalf-feeding.jpg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</a:t>
            </a:r>
            <a:r>
              <a:rPr lang="cs-CZ" sz="1400" dirty="0" smtClean="0"/>
              <a:t>20 </a:t>
            </a:r>
            <a:r>
              <a:rPr lang="cs-CZ" sz="1400" dirty="0"/>
              <a:t>– Velbloud </a:t>
            </a:r>
            <a:r>
              <a:rPr lang="cs-CZ" sz="1400" dirty="0" smtClean="0"/>
              <a:t>dvouhrbý. DORON. </a:t>
            </a:r>
            <a:r>
              <a:rPr lang="cs-CZ" sz="1400" i="1" dirty="0" smtClean="0">
                <a:cs typeface="Arial" pitchFamily="34" charset="0"/>
                <a:hlinkClick r:id="rId15"/>
              </a:rPr>
              <a:t>http://en.wikipedia.org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7</a:t>
            </a:r>
            <a:r>
              <a:rPr lang="cs-CZ" sz="1400" dirty="0" smtClean="0"/>
              <a:t>. 2000 </a:t>
            </a:r>
            <a:r>
              <a:rPr lang="cs-CZ" sz="1400" dirty="0"/>
              <a:t>[cit. 6.6.2012]. Dostupný pod licencí </a:t>
            </a:r>
            <a:r>
              <a:rPr lang="cs-CZ" sz="1400" dirty="0" err="1"/>
              <a:t>Creative</a:t>
            </a:r>
            <a:r>
              <a:rPr lang="cs-CZ" sz="1400" dirty="0"/>
              <a:t> </a:t>
            </a:r>
            <a:r>
              <a:rPr lang="cs-CZ" sz="1400" dirty="0" err="1"/>
              <a:t>Commons</a:t>
            </a:r>
            <a:r>
              <a:rPr lang="cs-CZ" sz="1400" dirty="0"/>
              <a:t> na WWW: </a:t>
            </a:r>
            <a:r>
              <a:rPr lang="cs-CZ" sz="1400" dirty="0" smtClean="0"/>
              <a:t>&lt;</a:t>
            </a:r>
            <a:r>
              <a:rPr lang="cs-CZ" sz="1400" dirty="0">
                <a:hlinkClick r:id="rId16"/>
              </a:rPr>
              <a:t>http://en.wikipedia.org/wiki/</a:t>
            </a:r>
            <a:r>
              <a:rPr lang="cs-CZ" sz="1400" dirty="0" err="1">
                <a:hlinkClick r:id="rId16"/>
              </a:rPr>
              <a:t>File:KhongorynElsCamels.jpg</a:t>
            </a:r>
            <a:r>
              <a:rPr lang="cs-CZ" sz="1400" dirty="0" smtClean="0"/>
              <a:t>&gt;.</a:t>
            </a:r>
          </a:p>
          <a:p>
            <a:r>
              <a:rPr lang="cs-CZ" sz="1400" dirty="0"/>
              <a:t>Snímek č. 27 – Bizon </a:t>
            </a:r>
            <a:r>
              <a:rPr lang="cs-CZ" sz="1400" dirty="0" smtClean="0"/>
              <a:t>severoamerický. </a:t>
            </a:r>
            <a:r>
              <a:rPr lang="cs-CZ" sz="1400" dirty="0" err="1"/>
              <a:t>Eadweard</a:t>
            </a:r>
            <a:r>
              <a:rPr lang="cs-CZ" sz="1400" dirty="0"/>
              <a:t> </a:t>
            </a:r>
            <a:r>
              <a:rPr lang="cs-CZ" sz="1400" dirty="0" err="1"/>
              <a:t>Muybridge</a:t>
            </a:r>
            <a:r>
              <a:rPr lang="cs-CZ" sz="1400" dirty="0"/>
              <a:t>, </a:t>
            </a:r>
            <a:r>
              <a:rPr lang="cs-CZ" sz="1400" i="1" dirty="0">
                <a:cs typeface="Arial" pitchFamily="34" charset="0"/>
                <a:hlinkClick r:id="rId17"/>
              </a:rPr>
              <a:t>http</a:t>
            </a:r>
            <a:r>
              <a:rPr lang="cs-CZ" sz="1400" i="1" dirty="0" smtClean="0">
                <a:cs typeface="Arial" pitchFamily="34" charset="0"/>
                <a:hlinkClick r:id="rId17"/>
              </a:rPr>
              <a:t>://</a:t>
            </a:r>
            <a:r>
              <a:rPr lang="cs-CZ" sz="1400" i="1" dirty="0" smtClean="0">
                <a:cs typeface="Arial" pitchFamily="34" charset="0"/>
                <a:hlinkClick r:id="rId17"/>
              </a:rPr>
              <a:t>de</a:t>
            </a:r>
            <a:r>
              <a:rPr lang="cs-CZ" sz="1400" i="1" dirty="0" smtClean="0">
                <a:cs typeface="Arial" pitchFamily="34" charset="0"/>
                <a:hlinkClick r:id="rId17"/>
              </a:rPr>
              <a:t>.wikipedia.org</a:t>
            </a:r>
            <a:r>
              <a:rPr lang="cs-CZ" sz="1400" i="1" dirty="0" smtClean="0">
                <a:cs typeface="Arial" pitchFamily="34" charset="0"/>
              </a:rPr>
              <a:t> </a:t>
            </a:r>
            <a:r>
              <a:rPr lang="cs-CZ" sz="1400" dirty="0">
                <a:cs typeface="Arial" pitchFamily="34" charset="0"/>
              </a:rPr>
              <a:t>[</a:t>
            </a:r>
            <a:r>
              <a:rPr lang="cs-CZ" sz="1400" dirty="0"/>
              <a:t>online]. </a:t>
            </a:r>
            <a:r>
              <a:rPr lang="cs-CZ" sz="1400" dirty="0" smtClean="0"/>
              <a:t>1887 [cit</a:t>
            </a:r>
            <a:r>
              <a:rPr lang="cs-CZ" sz="1400" dirty="0"/>
              <a:t>. </a:t>
            </a:r>
            <a:r>
              <a:rPr lang="cs-CZ" sz="1400" dirty="0" smtClean="0"/>
              <a:t>5.6.2012</a:t>
            </a:r>
            <a:r>
              <a:rPr lang="cs-CZ" sz="1400" dirty="0"/>
              <a:t>]. </a:t>
            </a:r>
            <a:r>
              <a:rPr lang="cs-CZ" sz="1400" dirty="0" smtClean="0"/>
              <a:t> Dostupný </a:t>
            </a:r>
            <a:r>
              <a:rPr lang="cs-CZ" sz="1400" dirty="0"/>
              <a:t>pod licencí </a:t>
            </a:r>
            <a:r>
              <a:rPr lang="cs-CZ" sz="1400" dirty="0" smtClean="0"/>
              <a:t>{{PD-</a:t>
            </a:r>
            <a:r>
              <a:rPr lang="cs-CZ" sz="1400" dirty="0" err="1" smtClean="0"/>
              <a:t>old</a:t>
            </a:r>
            <a:r>
              <a:rPr lang="cs-CZ" sz="1400" dirty="0" smtClean="0"/>
              <a:t>}} na WWW: &lt;</a:t>
            </a:r>
            <a:r>
              <a:rPr lang="cs-CZ" sz="1400" dirty="0">
                <a:hlinkClick r:id="rId18"/>
              </a:rPr>
              <a:t>http://de.wikipedia.org/w/</a:t>
            </a:r>
            <a:r>
              <a:rPr lang="cs-CZ" sz="1400" dirty="0" err="1">
                <a:hlinkClick r:id="rId18"/>
              </a:rPr>
              <a:t>index.php?title</a:t>
            </a:r>
            <a:r>
              <a:rPr lang="cs-CZ" sz="1400" dirty="0">
                <a:hlinkClick r:id="rId18"/>
              </a:rPr>
              <a:t>=</a:t>
            </a:r>
            <a:r>
              <a:rPr lang="cs-CZ" sz="1400" dirty="0" err="1">
                <a:hlinkClick r:id="rId18"/>
              </a:rPr>
              <a:t>Datei:Muybridge_Buffalo_galloping.gif&amp;filetimestamp</a:t>
            </a:r>
            <a:r>
              <a:rPr lang="cs-CZ" sz="1400" dirty="0">
                <a:hlinkClick r:id="rId18"/>
              </a:rPr>
              <a:t>=20090930083349</a:t>
            </a:r>
            <a:r>
              <a:rPr lang="cs-CZ" sz="1400" dirty="0" smtClean="0"/>
              <a:t>&gt;.</a:t>
            </a:r>
            <a:r>
              <a:rPr lang="cs-CZ" sz="1400" dirty="0"/>
              <a:t> </a:t>
            </a:r>
            <a:endParaRPr lang="cs-CZ" sz="1600" dirty="0"/>
          </a:p>
          <a:p>
            <a:endParaRPr lang="cs-CZ" sz="1600" dirty="0"/>
          </a:p>
        </p:txBody>
      </p:sp>
      <p:sp>
        <p:nvSpPr>
          <p:cNvPr id="5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5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8/88/Melchsee-Frutt_Ku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/>
          <a:stretch/>
        </p:blipFill>
        <p:spPr bwMode="auto">
          <a:xfrm>
            <a:off x="0" y="980729"/>
            <a:ext cx="9140866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Samice </a:t>
            </a:r>
            <a:r>
              <a:rPr lang="cs-CZ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tura domácího 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nazývá kráva. Mléko produkuje až po narození mláděte.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98519" y="6450950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z="105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3</a:t>
            </a:fld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2908" y="6612337"/>
            <a:ext cx="683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2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Samec tura domácího se nazývá býk. Rohy používá při vzájemných soubojích o samici. Býci se přetlačují, dokud jeden neustoupí.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88224" y="6444605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z="105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4</a:t>
            </a:fld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okumenty\skola\Šablony\Zoologie\Zoologie 7. ročník\Savci\Sudokopytníci\Tur domácí\3 tur domácí býk Dánsk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8751"/>
            <a:ext cx="7560839" cy="5670628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0" y="6627168"/>
            <a:ext cx="683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3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00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9/94/V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" y="752966"/>
            <a:ext cx="9144000" cy="6104107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Kráva, která ještě neměla mládě, se nazývá jalovice.</a:t>
            </a:r>
            <a:r>
              <a:rPr lang="cs-CZ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Mléko produkuje až po narození mláděte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Tvoří se v mléčné žláze – vemeni.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88224" y="6385153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z="105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5</a:t>
            </a:fld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6642556"/>
            <a:ext cx="683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4</a:t>
            </a:r>
            <a:endParaRPr lang="cs-CZ" sz="8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ED561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ED56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0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kumenty\skola\Šablony\Zoologie\Zoologie 7. ročník\Savci\Sudokopytníci\Zubr evropský\1 zubr evropský Bělověžský pral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" y="1101873"/>
            <a:ext cx="9144000" cy="5755201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2834" y="0"/>
            <a:ext cx="9141166" cy="9807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Zubr evropský je největší žijící přežvýkavec v Evropě. Největší populace žije v </a:t>
            </a:r>
            <a:r>
              <a:rPr lang="cs-CZ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Bělověžském</a:t>
            </a:r>
            <a:r>
              <a:rPr lang="cs-CZ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národním parku na hranicích Polska a Běloruska.</a:t>
            </a:r>
            <a:endParaRPr lang="cs-CZ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4" y="-1736"/>
            <a:ext cx="9144000" cy="127049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Zubr evropský</a:t>
            </a:r>
            <a:b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žije ve stádech v počtu šesti až čtyřiceti jedinců, které vedou krávy. Přestárlí býci jsou samotáři. Za potravou zubři vycházejí navečer a ráno.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88224" y="6447888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6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6622716"/>
            <a:ext cx="683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5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2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8/8d/American_bison_k568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" y="894608"/>
            <a:ext cx="9143191" cy="5963392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243" y="-8419"/>
            <a:ext cx="9152243" cy="106115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Bizon prérijní </a:t>
            </a:r>
            <a:r>
              <a:rPr lang="cs-CZ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 podsaditou postavu a rohy po stranách hlavy. Tělo má kryté krátkou hnědou srstí, která  přechází v delší chlupy na hlavě a krku. Vyskytuje se na prériích a ve světlých lesích Severní Ameriky.</a:t>
            </a:r>
            <a:endParaRPr lang="cs-CZ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88224" y="6447468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/>
              <a:t>7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6660193"/>
            <a:ext cx="6835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6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f/f3/Imgp79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r="10351"/>
          <a:stretch/>
        </p:blipFill>
        <p:spPr bwMode="auto">
          <a:xfrm>
            <a:off x="0" y="1164845"/>
            <a:ext cx="9144000" cy="5693154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88224" y="6469791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8</a:t>
            </a:fld>
            <a:endParaRPr lang="cs-CZ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-5054" y="6604084"/>
            <a:ext cx="827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</a:t>
            </a:r>
            <a:r>
              <a:rPr lang="cs-CZ" sz="9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-1"/>
            <a:ext cx="9144000" cy="116484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Kamzík horský </a:t>
            </a:r>
            <a:b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</a:b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Žije na horských loukách v pásmu kosodřeviny. V zimě se stahuje na níže položené pastviny. Velmi dobře a obratně šplhá. 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660139"/>
            <a:ext cx="4392488" cy="177826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3/30/Chevr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13" y="1453992"/>
            <a:ext cx="8071307" cy="5383255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24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Koza domácí</a:t>
            </a:r>
            <a:r>
              <a:rPr lang="cs-CZ" sz="24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byla domestikována přibližně před 9 000 lety. Byla chována pro maso, mléko, srst, kůži i trus, kterým se topilo. Rohy mají většinou jen samci, ale jsou plemena, kde jsou rohaté i samice.</a:t>
            </a:r>
            <a:endParaRPr lang="cs-C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18227" y="6360615"/>
            <a:ext cx="2133600" cy="365125"/>
          </a:xfrm>
        </p:spPr>
        <p:txBody>
          <a:bodyPr/>
          <a:lstStyle/>
          <a:p>
            <a:fld id="{07B43DA5-BCAD-4735-AB84-BB8F7E60FAD0}" type="slidenum">
              <a:rPr lang="cs-CZ" sz="105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9</a:t>
            </a:fld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8124" y="6427762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</a:t>
            </a:r>
            <a:r>
              <a:rPr lang="cs-CZ" sz="9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-8124" y="6591026"/>
            <a:ext cx="899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Obr. č. 9</a:t>
            </a:r>
            <a:endParaRPr lang="cs-CZ" sz="9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upload.wikimedia.org/wikipedia/commons/b/ba/Grenadine_Goat_and_Kid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" b="4483"/>
          <a:stretch/>
        </p:blipFill>
        <p:spPr bwMode="auto">
          <a:xfrm>
            <a:off x="1035354" y="1390290"/>
            <a:ext cx="7097824" cy="5432014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92488" cy="240613"/>
          </a:xfrm>
        </p:spPr>
        <p:txBody>
          <a:bodyPr/>
          <a:lstStyle/>
          <a:p>
            <a:r>
              <a:rPr lang="cs-CZ" sz="105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VY_32_INOVACE_13_SUDOKOPYTNÍCI PŘEŽVYKUJÍCÍ</a:t>
            </a:r>
            <a:endParaRPr lang="cs-CZ" sz="105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  <p:bldP spid="7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2534</TotalTime>
  <Words>1709</Words>
  <Application>Microsoft Office PowerPoint</Application>
  <PresentationFormat>Předvádění na obrazovce (4:3)</PresentationFormat>
  <Paragraphs>140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Prezentace aplikace PowerPoint</vt:lpstr>
      <vt:lpstr>Prezentace aplikace PowerPoint</vt:lpstr>
      <vt:lpstr>Samice tura domácího se nazývá kráva. Mléko produkuje až po narození mláděte.</vt:lpstr>
      <vt:lpstr>Samec tura domácího se nazývá býk. Rohy používá při vzájemných soubojích o samici. Býci se přetlačují, dokud jeden neustoupí.</vt:lpstr>
      <vt:lpstr>Kráva, která ještě neměla mládě, se nazývá jalovice. Mléko produkuje až po narození mláděte. Tvoří se v mléčné žláze – vemeni.</vt:lpstr>
      <vt:lpstr>Zubr evropský  žije ve stádech v počtu šesti až čtyřiceti jedinců, které vedou krávy. Přestárlí býci jsou samotáři. Za potravou zubři vycházejí navečer a ráno.</vt:lpstr>
      <vt:lpstr>Bizon prérijní má podsaditou postavu a rohy po stranách hlavy. Tělo má kryté krátkou hnědou srstí, která  přechází v delší chlupy na hlavě a krku. Vyskytuje se na prériích a ve světlých lesích Severní Ameriky.</vt:lpstr>
      <vt:lpstr>Prezentace aplikace PowerPoint</vt:lpstr>
      <vt:lpstr>Koza domácí byla domestikována přibližně před 9 000 lety. Byla chována pro maso, mléko, srst, kůži i trus, kterým se topilo. Rohy mají většinou jen samci, ale jsou plemena, kde jsou rohaté i samice.</vt:lpstr>
      <vt:lpstr>Ovce domácí  jsou člověkem chovány jako hospodářská zvířata téměř 10 000 let. Za tu dobu bylo vyšlechtěno velké množství plemen. Na rozdíl od divoce žijících ovci neztrácejí v létě srst a musí se pravidelně stříhat.</vt:lpstr>
      <vt:lpstr>Sob polární neboli karibu je přežvýkavec z čeledi jelenovitých. Žije v subpolárních až polárních oblastech severní polokoule. Sob je chován pro mléko, maso, kůži  a je důležité tažné zvíře. </vt:lpstr>
      <vt:lpstr>Prezentace aplikace PowerPoint</vt:lpstr>
      <vt:lpstr>Jelen lesní  Samci jelena žijí v malých skupinách, nebo jednotlivě. V ČR dospělé samce neohrožují žádní predátoři, jen člověk. V případě nebezpečí se jeleni brání parohy.</vt:lpstr>
      <vt:lpstr>Samice jelena lesního rodí jedno až dvě mláďata. Po narození jsou několik dnů mláďata ukryta v travnatém porostu. Na matce jsou závislá ještě tři měsíce. Skvrnité ochranné zabarvení mizí až koncem léta.</vt:lpstr>
      <vt:lpstr>Daněk evropský  pochází z oblasti kolem Středozemního moře a Malé Asie. Paroží samce je na konci lopatovitě rozšířené. Shazují jej v květnu. </vt:lpstr>
      <vt:lpstr>Samice daňka evropského porodí jedno až tři mláďata. Brzy po narození následují matku, která je kojí tři až čtyři měsíce. </vt:lpstr>
      <vt:lpstr>Prezentace aplikace PowerPoint</vt:lpstr>
      <vt:lpstr>Prezentace aplikace PowerPoint</vt:lpstr>
      <vt:lpstr>Prezentace aplikace PowerPoint</vt:lpstr>
      <vt:lpstr>Prezentace aplikace PowerPoint</vt:lpstr>
      <vt:lpstr>  Sudokopytníci přežvykující jsou velcí býložravci.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KMEN: STRUNATCI PODKMEN: OBRATLOVCI TŘÍDA: SAVCI ŘÁD: SUDOKOPYTNÍCI ČELEĎ: PŘEŽVYKUJÍCÍ</dc:title>
  <dc:creator>Lila</dc:creator>
  <cp:lastModifiedBy>Lila</cp:lastModifiedBy>
  <cp:revision>241</cp:revision>
  <dcterms:created xsi:type="dcterms:W3CDTF">2011-11-21T06:33:14Z</dcterms:created>
  <dcterms:modified xsi:type="dcterms:W3CDTF">2013-06-16T19:03:22Z</dcterms:modified>
</cp:coreProperties>
</file>